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5" r:id="rId13"/>
    <p:sldId id="261" r:id="rId14"/>
    <p:sldId id="264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ED7"/>
    <a:srgbClr val="412708"/>
    <a:srgbClr val="4F4022"/>
    <a:srgbClr val="382004"/>
    <a:srgbClr val="3D2305"/>
    <a:srgbClr val="ACABA0"/>
    <a:srgbClr val="FCF1D2"/>
    <a:srgbClr val="E8C14D"/>
    <a:srgbClr val="FFD662"/>
    <a:srgbClr val="76B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2085"/>
            <a:ext cx="9144000" cy="1033145"/>
          </a:xfrm>
        </p:spPr>
        <p:txBody>
          <a:bodyPr>
            <a:noAutofit/>
          </a:bodyPr>
          <a:lstStyle/>
          <a:p>
            <a:r>
              <a:rPr lang="ru-RU" sz="1800">
                <a:latin typeface="Times New Roman" panose="02020603050405020304"/>
                <a:ea typeface="+mj-lt"/>
                <a:cs typeface="+mj-lt"/>
              </a:rPr>
              <a:t>Государственное бюджетное общеобразовательное учреждение средняя ощеобразовательная школа № 321 Центрального района Санкт-Петербурга </a:t>
            </a:r>
            <a:endParaRPr lang="ru-RU"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22954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b="1" i="1">
                <a:latin typeface="Batang"/>
                <a:ea typeface="+mn-lt"/>
                <a:cs typeface="+mn-lt"/>
              </a:rPr>
              <a:t>«О конфликте и медиации» </a:t>
            </a:r>
            <a:endParaRPr lang="ru-RU" sz="2800" i="1">
              <a:latin typeface="Batang"/>
            </a:endParaRPr>
          </a:p>
        </p:txBody>
      </p:sp>
      <p:pic>
        <p:nvPicPr>
          <p:cNvPr id="4" name="Рисунок 3" descr="Изображение выглядит как текст, эмблема, логотип, Торговая марка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4010" y="1589405"/>
            <a:ext cx="1375410" cy="1366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9871" y="2298290"/>
            <a:ext cx="159774" cy="258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endParaRPr 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735570" y="4743450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Авторы: </a:t>
            </a:r>
            <a:endParaRPr lang="ru-RU" altLang="en-US"/>
          </a:p>
          <a:p>
            <a:r>
              <a:rPr lang="ru-RU" altLang="en-US"/>
              <a:t>руководитель Службы школьной медиации </a:t>
            </a:r>
            <a:endParaRPr lang="ru-RU" altLang="en-US"/>
          </a:p>
          <a:p>
            <a:r>
              <a:rPr lang="ru-RU" altLang="en-US"/>
              <a:t>Дудко Алина Дмитриевна</a:t>
            </a:r>
            <a:endParaRPr lang="ru-RU" altLang="en-US"/>
          </a:p>
          <a:p>
            <a:r>
              <a:rPr lang="ru-RU" altLang="en-US"/>
              <a:t>ученица 9б класса </a:t>
            </a:r>
            <a:endParaRPr lang="ru-RU" altLang="en-US"/>
          </a:p>
          <a:p>
            <a:r>
              <a:rPr lang="ru-RU" altLang="en-US"/>
              <a:t>Ерохина Елизавета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148" y="1041688"/>
            <a:ext cx="4964555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i="1" u="sng">
                <a:solidFill>
                  <a:srgbClr val="E8C14D"/>
                </a:solidFill>
                <a:latin typeface="Times New Roman" panose="02020603050405020304"/>
                <a:cs typeface="Times New Roman" panose="02020603050405020304"/>
              </a:rPr>
              <a:t>Стадии развития конфликтной ситуации:</a:t>
            </a:r>
            <a:endParaRPr lang="ru-RU" b="1" i="1" u="sng">
              <a:solidFill>
                <a:srgbClr val="E8C14D"/>
              </a:solidFill>
              <a:latin typeface="Times New Roman" panose="02020603050405020304"/>
              <a:cs typeface="Times New Roman" panose="02020603050405020304"/>
            </a:endParaRPr>
          </a:p>
          <a:p>
            <a:endParaRPr lang="ru-RU" sz="2800"/>
          </a:p>
        </p:txBody>
      </p:sp>
      <p:pic>
        <p:nvPicPr>
          <p:cNvPr id="6" name="Рисунок 5" descr="Изображение выглядит как рисунок, графическая вставка, одежда, Детское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34" r="-2" b="-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6346" y="2665679"/>
            <a:ext cx="5203936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ru-RU" sz="3200">
                <a:latin typeface="Times New Roman" panose="02020603050405020304"/>
                <a:cs typeface="Times New Roman" panose="02020603050405020304"/>
              </a:rPr>
              <a:t>Зарождение</a:t>
            </a:r>
            <a:endParaRPr lang="ru-RU" sz="3200">
              <a:latin typeface="Times New Roman" panose="02020603050405020304"/>
              <a:cs typeface="Times New Roman" panose="02020603050405020304"/>
            </a:endParaRPr>
          </a:p>
          <a:p>
            <a:pPr marL="514350" indent="-514350">
              <a:buAutoNum type="arabicPeriod"/>
            </a:pPr>
            <a:r>
              <a:rPr lang="ru-RU" sz="3200">
                <a:latin typeface="Times New Roman" panose="02020603050405020304"/>
                <a:cs typeface="Times New Roman" panose="02020603050405020304"/>
              </a:rPr>
              <a:t>Эскалация</a:t>
            </a:r>
            <a:endParaRPr lang="ru-RU" sz="3200">
              <a:latin typeface="Times New Roman" panose="02020603050405020304"/>
              <a:cs typeface="Times New Roman" panose="02020603050405020304"/>
            </a:endParaRPr>
          </a:p>
          <a:p>
            <a:pPr marL="514350" indent="-514350">
              <a:buAutoNum type="arabicPeriod"/>
            </a:pPr>
            <a:r>
              <a:rPr lang="ru-RU" sz="3200">
                <a:latin typeface="Times New Roman" panose="02020603050405020304"/>
                <a:cs typeface="Times New Roman" panose="02020603050405020304"/>
              </a:rPr>
              <a:t>Кризис</a:t>
            </a:r>
            <a:endParaRPr lang="ru-RU" sz="3200">
              <a:latin typeface="Times New Roman" panose="02020603050405020304"/>
              <a:cs typeface="Times New Roman" panose="02020603050405020304"/>
            </a:endParaRPr>
          </a:p>
          <a:p>
            <a:pPr marL="514350" indent="-514350">
              <a:buAutoNum type="arabicPeriod"/>
            </a:pPr>
            <a:r>
              <a:rPr lang="ru-RU" sz="3200">
                <a:latin typeface="Times New Roman" panose="02020603050405020304"/>
                <a:cs typeface="Times New Roman" panose="02020603050405020304"/>
              </a:rPr>
              <a:t>Пик конфликта и нарастающее напряжение</a:t>
            </a:r>
            <a:endParaRPr lang="ru-RU" sz="3200">
              <a:latin typeface="Times New Roman" panose="02020603050405020304"/>
              <a:cs typeface="Times New Roman" panose="02020603050405020304"/>
            </a:endParaRPr>
          </a:p>
          <a:p>
            <a:pPr marL="514350" indent="-514350">
              <a:buAutoNum type="arabicPeriod"/>
            </a:pPr>
            <a:r>
              <a:rPr lang="ru-RU" sz="3200">
                <a:latin typeface="Times New Roman" panose="02020603050405020304"/>
                <a:cs typeface="Times New Roman" panose="02020603050405020304"/>
              </a:rPr>
              <a:t>Разрешение</a:t>
            </a:r>
            <a:endParaRPr lang="ru-RU" sz="3200">
              <a:latin typeface="Times New Roman" panose="02020603050405020304"/>
              <a:cs typeface="Times New Roman" panose="02020603050405020304"/>
            </a:endParaRPr>
          </a:p>
          <a:p>
            <a:pPr marL="514350" indent="-514350">
              <a:buAutoNum type="arabicPeriod"/>
            </a:pPr>
            <a:r>
              <a:rPr lang="ru-RU" sz="3200">
                <a:latin typeface="Times New Roman" panose="02020603050405020304"/>
                <a:cs typeface="Times New Roman" panose="02020603050405020304"/>
              </a:rPr>
              <a:t>Послекризисный период</a:t>
            </a:r>
            <a:endParaRPr lang="ru-RU" sz="2000"/>
          </a:p>
          <a:p>
            <a:pPr>
              <a:buAutoNum type="arabicPeriod"/>
            </a:pPr>
            <a:endParaRPr lang="ru-RU" sz="2000"/>
          </a:p>
        </p:txBody>
      </p:sp>
      <p:pic>
        <p:nvPicPr>
          <p:cNvPr id="8" name="Рисунок 7" descr="word icons,sound icons,background icons,comic icons,bang,book,bubble,comic,expression,pop,boom,effect,sound,speech,wow,bomb,burst,explosion,halftone,word,balloon,crash,exclamation,humor,power,shape,surprise,artistic,artwork,blast,caption,communicate,conflict,dialog,dot,dynamite,explode,fight,group,kid,label,lightning,message,pleasure,ray,replica,sketch,smash,snap,splash,splat,star,wham,explosion vector,star vector,book vector,splash vector,balloon vector,label vector,bubble vector,dot vector,h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535" y="2436124"/>
            <a:ext cx="19685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l="9613" r="16984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094" y="2447667"/>
            <a:ext cx="3389745" cy="20396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/>
              <a:buChar char="•"/>
            </a:pPr>
            <a:r>
              <a:rPr lang="en-US" sz="2800"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Соперничество</a:t>
            </a:r>
            <a:endParaRPr lang="ru-RU" err="1"/>
          </a:p>
          <a:p>
            <a:pPr indent="57150">
              <a:lnSpc>
                <a:spcPct val="90000"/>
              </a:lnSpc>
              <a:spcAft>
                <a:spcPts val="600"/>
              </a:spcAft>
              <a:buFont typeface="Arial" panose="020B0604020202020204"/>
              <a:buChar char="•"/>
            </a:pPr>
            <a:r>
              <a:rPr lang="en-US" sz="2800"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Приспособление</a:t>
            </a:r>
            <a:r>
              <a:rPr lang="en-US" sz="28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или</a:t>
            </a:r>
            <a:r>
              <a:rPr lang="en-US" sz="28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уступка</a:t>
            </a:r>
            <a:endParaRPr lang="en-US" sz="2800">
              <a:latin typeface="Times New Roman" panose="02020603050405020304"/>
              <a:cs typeface="Times New Roman" panose="02020603050405020304"/>
            </a:endParaRPr>
          </a:p>
          <a:p>
            <a:pPr indent="571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Компромисс</a:t>
            </a:r>
            <a:endParaRPr lang="en-US" sz="2800">
              <a:latin typeface="Times New Roman" panose="02020603050405020304"/>
              <a:cs typeface="Times New Roman" panose="02020603050405020304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800" b="1" u="sng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5614" y="4916128"/>
            <a:ext cx="4240159" cy="146423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Считается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наиболее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эффективной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стратегией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поведения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в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конфликте.Рассмотрение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конфликта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не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как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endParaRPr lang="ru-RU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/>
              <a:ea typeface="+mn-lt"/>
              <a:cs typeface="+mn-lt"/>
            </a:endParaRPr>
          </a:p>
          <a:p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противника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, а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как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союзника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+mn-lt"/>
                <a:cs typeface="+mn-lt"/>
              </a:rPr>
              <a:t>.</a:t>
            </a:r>
            <a:endParaRPr lang="ru-RU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/>
              <a:ea typeface="+mn-lt"/>
              <a:cs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709" y="1499418"/>
            <a:ext cx="339212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2800" b="1">
                <a:latin typeface="Times New Roman" panose="02020603050405020304"/>
                <a:cs typeface="Times New Roman" panose="02020603050405020304"/>
              </a:rPr>
              <a:t>Стратегии выхода из конфликта:</a:t>
            </a:r>
            <a:endParaRPr lang="ru-RU" sz="2800" b="1"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10" name="Соединитель: изогнутый 9"/>
          <p:cNvCxnSpPr/>
          <p:nvPr/>
        </p:nvCxnSpPr>
        <p:spPr>
          <a:xfrm>
            <a:off x="3758381" y="4483509"/>
            <a:ext cx="2069690" cy="1283107"/>
          </a:xfrm>
          <a:prstGeom prst="curvedConnector3">
            <a:avLst/>
          </a:prstGeom>
          <a:ln>
            <a:solidFill>
              <a:srgbClr val="C43E1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0162" y="4227870"/>
            <a:ext cx="3330676" cy="523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457200" indent="-457200">
              <a:buFont typeface="Wingdings" panose="05000000000000000000"/>
              <a:buChar char="ü"/>
            </a:pPr>
            <a:r>
              <a:rPr lang="ru-RU" sz="2800" u="sng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Сотрудничество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0" y="465"/>
            <a:ext cx="5049886" cy="6852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Медиация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—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это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новая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форма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альтернативного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урегулирования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споров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с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участием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третьей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нейтральной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беспристрастной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не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заинтересованной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в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конфликте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стороны</a:t>
            </a:r>
            <a:endParaRPr lang="en-US" sz="24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Медиатор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—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это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специалист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, 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прошедший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подготовку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в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области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разрешения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конфликтов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Он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помогает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сторонам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обсудить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эмоционально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 -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напряжённые</a:t>
            </a:r>
            <a:r>
              <a:rPr 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вопросы</a:t>
            </a:r>
            <a:endParaRPr lang="en-US" sz="24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выглядит как человек, одежда, в помещении, Человеческое лиц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r="27911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7262462" y="-1490"/>
            <a:ext cx="4931867" cy="834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>
              <a:spcAft>
                <a:spcPts val="600"/>
              </a:spcAft>
            </a:pPr>
            <a:endParaRPr lang="ru-RU" sz="2000">
              <a:latin typeface="Times New Roman" panose="02020603050405020304"/>
              <a:cs typeface="Times New Roman" panose="02020603050405020304"/>
            </a:endParaRPr>
          </a:p>
          <a:p>
            <a:pPr algn="l">
              <a:spcAft>
                <a:spcPts val="600"/>
              </a:spcAft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человек, диван, в помещении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l="12895" r="-1" b="-1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3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" y="1219454"/>
            <a:ext cx="4620006" cy="47693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4000" b="1" i="1" baseline="0" err="1">
                <a:solidFill>
                  <a:schemeClr val="tx2">
                    <a:lumMod val="75000"/>
                    <a:lumOff val="25000"/>
                  </a:schemeClr>
                </a:solidFill>
                <a:latin typeface="Batang"/>
                <a:ea typeface="Batang"/>
              </a:rPr>
              <a:t>Принципы</a:t>
            </a:r>
            <a:r>
              <a:rPr lang="en-US" sz="4000" b="1" i="1" baseline="0">
                <a:solidFill>
                  <a:schemeClr val="tx2">
                    <a:lumMod val="75000"/>
                    <a:lumOff val="25000"/>
                  </a:schemeClr>
                </a:solidFill>
                <a:latin typeface="Batang"/>
                <a:ea typeface="Batang"/>
              </a:rPr>
              <a:t> </a:t>
            </a:r>
            <a:endParaRPr lang="ru-RU" sz="4000" err="1">
              <a:solidFill>
                <a:schemeClr val="tx2">
                  <a:lumMod val="75000"/>
                  <a:lumOff val="25000"/>
                </a:schemeClr>
              </a:solidFill>
              <a:latin typeface="Batang"/>
              <a:ea typeface="Batang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4000" b="1" i="1" baseline="0" err="1">
                <a:solidFill>
                  <a:schemeClr val="tx2">
                    <a:lumMod val="75000"/>
                    <a:lumOff val="25000"/>
                  </a:schemeClr>
                </a:solidFill>
                <a:latin typeface="Batang"/>
                <a:ea typeface="Batang"/>
              </a:rPr>
              <a:t>медиации</a:t>
            </a:r>
            <a:endParaRPr lang="ru-RU" sz="4000" err="1">
              <a:solidFill>
                <a:schemeClr val="tx2">
                  <a:lumMod val="75000"/>
                  <a:lumOff val="25000"/>
                </a:schemeClr>
              </a:solidFill>
              <a:latin typeface="Batang"/>
              <a:ea typeface="Batang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нейтральность</a:t>
            </a:r>
            <a:r>
              <a:rPr lang="en-US" sz="2800" baseline="0"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2800" baseline="0" err="1">
                <a:latin typeface="Times New Roman" panose="02020603050405020304"/>
                <a:cs typeface="Times New Roman" panose="02020603050405020304"/>
              </a:rPr>
              <a:t>медиатора</a:t>
            </a:r>
            <a:r>
              <a:rPr lang="en-US" sz="2800">
                <a:latin typeface="Times New Roman" panose="02020603050405020304"/>
                <a:cs typeface="Times New Roman" panose="02020603050405020304"/>
              </a:rPr>
              <a:t>​</a:t>
            </a:r>
            <a:endParaRPr lang="en-US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добровольность</a:t>
            </a:r>
            <a:endParaRPr lang="en-US" sz="2800">
              <a:latin typeface="Times New Roman" panose="02020603050405020304"/>
              <a:cs typeface="Times New Roman" panose="02020603050405020304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конфиденциальность</a:t>
            </a:r>
            <a:r>
              <a:rPr lang="en-US" sz="2800">
                <a:latin typeface="Times New Roman" panose="02020603050405020304"/>
                <a:cs typeface="Times New Roman" panose="02020603050405020304"/>
              </a:rPr>
              <a:t>​</a:t>
            </a:r>
            <a:endParaRPr lang="en-US" sz="2800">
              <a:latin typeface="Times New Roman" panose="02020603050405020304"/>
              <a:cs typeface="Times New Roman" panose="02020603050405020304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latin typeface="Times New Roman" panose="02020603050405020304"/>
                <a:cs typeface="Times New Roman" panose="02020603050405020304"/>
              </a:rPr>
              <a:t>равноправие</a:t>
            </a:r>
            <a:endParaRPr lang="en-US" sz="2800">
              <a:latin typeface="Times New Roman" panose="02020603050405020304"/>
              <a:cs typeface="Times New Roman" panose="02020603050405020304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b="1" i="1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marL="1143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небо, на открытом воздухе, силуэт, птиц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50000"/>
          </a:blip>
          <a:srcRect t="26551" b="1720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20151" y="-387261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 err="1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Школьная</a:t>
            </a:r>
            <a:r>
              <a:rPr lang="en-US" sz="6000" i="1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i="1" err="1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служба</a:t>
            </a:r>
            <a:r>
              <a:rPr lang="en-US" sz="6000" i="1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i="1" err="1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медиации</a:t>
            </a:r>
            <a:endParaRPr lang="en-US" sz="6000" i="1">
              <a:solidFill>
                <a:srgbClr val="FFFF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1365" y="4502727"/>
            <a:ext cx="5645725" cy="1938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2000">
                <a:latin typeface="Times New Roman" panose="02020603050405020304"/>
                <a:cs typeface="Times New Roman" panose="02020603050405020304"/>
              </a:rPr>
              <a:t>Служба школьной медиации предназначена для того, чтобы создать условия, где две конфликтующие стороны смогли бы снова понимать друг друга и договариваться о приемлемых для них вариантах разрешения проблем.</a:t>
            </a:r>
            <a:endParaRPr lang="ru-RU"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36" y="312541"/>
            <a:ext cx="6232248" cy="31209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i="1" err="1">
                <a:latin typeface="Times New Roman" panose="02020603050405020304"/>
                <a:ea typeface="Batang"/>
                <a:cs typeface="Times New Roman" panose="02020603050405020304"/>
              </a:rPr>
              <a:t>Конфликт</a:t>
            </a:r>
            <a:r>
              <a:rPr lang="en-US" sz="3200" b="1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—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ситуация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, в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которой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каждая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из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сторон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занимает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позицию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несовместимую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и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противоположную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по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отношению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к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интересам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другой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стороны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.</a:t>
            </a:r>
            <a:endParaRPr lang="ru-RU" sz="3200"/>
          </a:p>
          <a:p>
            <a:endParaRPr lang="en-US"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Объект 3" descr="Изображение выглядит как рисунок, Борода человека, человек, Человеческое лицо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-633" r="-198" b="633"/>
          <a:stretch>
            <a:fillRect/>
          </a:stretch>
        </p:blipFill>
        <p:spPr>
          <a:xfrm>
            <a:off x="6735334" y="-4671"/>
            <a:ext cx="5458860" cy="3379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выглядит как Человеческое лицо, одежда, человек, микрофон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" y="3206507"/>
            <a:ext cx="5141993" cy="3437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4507" y="6514281"/>
            <a:ext cx="145271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600" b="1" i="1" err="1">
                <a:latin typeface="Times New Roman" panose="02020603050405020304"/>
                <a:cs typeface="Times New Roman" panose="02020603050405020304"/>
              </a:rPr>
              <a:t>Джон</a:t>
            </a:r>
            <a:r>
              <a:rPr lang="en-US" sz="1600" b="1" i="1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600" b="1" i="1" err="1">
                <a:latin typeface="Times New Roman" panose="02020603050405020304"/>
                <a:cs typeface="Times New Roman" panose="02020603050405020304"/>
              </a:rPr>
              <a:t>Тернер</a:t>
            </a:r>
            <a:endParaRPr lang="en-US" sz="1600" b="1" i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18723" y="3203677"/>
            <a:ext cx="12683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600" b="1" i="1" err="1">
                <a:latin typeface="Times New Roman" panose="02020603050405020304"/>
                <a:cs typeface="Times New Roman" panose="02020603050405020304"/>
              </a:rPr>
              <a:t>Карл</a:t>
            </a:r>
            <a:r>
              <a:rPr lang="en-US" sz="1600" b="1" i="1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600" b="1" i="1" err="1">
                <a:latin typeface="Times New Roman" panose="02020603050405020304"/>
                <a:cs typeface="Times New Roman" panose="02020603050405020304"/>
              </a:rPr>
              <a:t>Маркс</a:t>
            </a:r>
            <a:endParaRPr lang="en-US" sz="1600" b="1" i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558" y="3489107"/>
            <a:ext cx="6461022" cy="3538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/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Одним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из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основоположников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общей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теории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конфликта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был</a:t>
            </a:r>
            <a:r>
              <a:rPr lang="en-US" sz="3200" i="1"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200" i="1">
              <a:latin typeface="Times New Roman" panose="02020603050405020304"/>
              <a:cs typeface="Times New Roman" panose="02020603050405020304"/>
            </a:endParaRPr>
          </a:p>
          <a:p>
            <a:pPr algn="just"/>
            <a:r>
              <a:rPr lang="en-US" sz="3200" b="1" i="1" err="1">
                <a:latin typeface="Times New Roman" panose="02020603050405020304"/>
                <a:ea typeface="Batang"/>
                <a:cs typeface="Times New Roman" panose="02020603050405020304"/>
              </a:rPr>
              <a:t>Карл</a:t>
            </a:r>
            <a:r>
              <a:rPr lang="en-US" sz="3200" b="1" i="1">
                <a:latin typeface="Times New Roman" panose="02020603050405020304"/>
                <a:ea typeface="Batang"/>
                <a:cs typeface="Times New Roman" panose="02020603050405020304"/>
              </a:rPr>
              <a:t> </a:t>
            </a:r>
            <a:r>
              <a:rPr lang="en-US" sz="3200" b="1" i="1" err="1">
                <a:latin typeface="Times New Roman" panose="02020603050405020304"/>
                <a:ea typeface="Batang"/>
                <a:cs typeface="Times New Roman" panose="02020603050405020304"/>
              </a:rPr>
              <a:t>Маркс</a:t>
            </a:r>
            <a:r>
              <a:rPr lang="en-US" sz="3200" i="1">
                <a:latin typeface="Times New Roman" panose="02020603050405020304"/>
                <a:cs typeface="Times New Roman" panose="02020603050405020304"/>
              </a:rPr>
              <a:t>. </a:t>
            </a:r>
            <a:endParaRPr lang="en-US" sz="3200" i="1">
              <a:latin typeface="Times New Roman" panose="02020603050405020304"/>
              <a:cs typeface="Times New Roman" panose="02020603050405020304"/>
            </a:endParaRPr>
          </a:p>
          <a:p>
            <a:pPr algn="just"/>
            <a:r>
              <a:rPr lang="en-US" sz="3200">
                <a:latin typeface="Times New Roman" panose="02020603050405020304"/>
                <a:cs typeface="Times New Roman" panose="02020603050405020304"/>
              </a:rPr>
              <a:t>В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дальнейшем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основные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положения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его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учения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о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конфликте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сформулировал</a:t>
            </a:r>
            <a:r>
              <a:rPr lang="en-US" sz="320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американский</a:t>
            </a:r>
            <a:endParaRPr lang="en-US" sz="3200">
              <a:latin typeface="Times New Roman" panose="02020603050405020304"/>
              <a:cs typeface="Times New Roman" panose="02020603050405020304"/>
            </a:endParaRPr>
          </a:p>
          <a:p>
            <a:pPr algn="just"/>
            <a:r>
              <a:rPr lang="en-US" sz="3200" err="1">
                <a:latin typeface="Times New Roman" panose="02020603050405020304"/>
                <a:cs typeface="Times New Roman" panose="02020603050405020304"/>
              </a:rPr>
              <a:t>социолог</a:t>
            </a:r>
            <a:r>
              <a:rPr lang="en-US" sz="3200" b="1" i="1">
                <a:latin typeface="Times New Roman" panose="02020603050405020304"/>
                <a:ea typeface="Batang"/>
                <a:cs typeface="Times New Roman" panose="02020603050405020304"/>
              </a:rPr>
              <a:t> </a:t>
            </a:r>
            <a:r>
              <a:rPr lang="en-US" sz="3200" b="1" i="1" err="1">
                <a:latin typeface="Times New Roman" panose="02020603050405020304"/>
                <a:ea typeface="Batang"/>
                <a:cs typeface="Times New Roman" panose="02020603050405020304"/>
              </a:rPr>
              <a:t>Джон</a:t>
            </a:r>
            <a:r>
              <a:rPr lang="en-US" sz="3200" b="1" i="1">
                <a:latin typeface="Times New Roman" panose="02020603050405020304"/>
                <a:ea typeface="Batang"/>
                <a:cs typeface="Times New Roman" panose="02020603050405020304"/>
              </a:rPr>
              <a:t> </a:t>
            </a:r>
            <a:r>
              <a:rPr lang="en-US" sz="3200" b="1" i="1" err="1">
                <a:latin typeface="Times New Roman" panose="02020603050405020304"/>
                <a:ea typeface="Batang"/>
                <a:cs typeface="Times New Roman" panose="02020603050405020304"/>
              </a:rPr>
              <a:t>Тернер</a:t>
            </a:r>
            <a:r>
              <a:rPr lang="en-US" sz="3200" b="1" i="1">
                <a:latin typeface="Times New Roman" panose="02020603050405020304"/>
                <a:ea typeface="Batang"/>
                <a:cs typeface="Times New Roman" panose="02020603050405020304"/>
              </a:rPr>
              <a:t>.</a:t>
            </a:r>
            <a:endParaRPr lang="en-US" b="1">
              <a:latin typeface="Times New Roman" panose="02020603050405020304"/>
              <a:ea typeface="Bata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человек, стена, Человеческое лиц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l="3218" t="928" r="9530" b="-1113"/>
          <a:stretch>
            <a:fillRect/>
          </a:stretch>
        </p:blipFill>
        <p:spPr>
          <a:xfrm>
            <a:off x="4157095" y="10"/>
            <a:ext cx="8964356" cy="6959551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" y="1110488"/>
            <a:ext cx="5279644" cy="10241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b="1" i="1">
                <a:latin typeface="Batang"/>
                <a:ea typeface="Batang"/>
                <a:cs typeface="Times New Roman" panose="02020603050405020304"/>
              </a:rPr>
              <a:t>Целостная система конфликта</a:t>
            </a:r>
            <a:endParaRPr lang="ru-RU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" y="2133854"/>
            <a:ext cx="5445506" cy="40835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b="1">
                <a:latin typeface="Times New Roman" panose="02020603050405020304"/>
                <a:ea typeface="Batang"/>
                <a:cs typeface="Times New Roman" panose="02020603050405020304"/>
              </a:rPr>
              <a:t>Объект - </a:t>
            </a:r>
            <a:r>
              <a:rPr lang="ru-RU">
                <a:latin typeface="Times New Roman" panose="02020603050405020304"/>
                <a:ea typeface="Batang"/>
                <a:cs typeface="Times New Roman" panose="02020603050405020304"/>
              </a:rPr>
              <a:t>это то, из-за чего возникли противоречия. 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r>
              <a:rPr lang="ru-RU" b="1">
                <a:latin typeface="Times New Roman" panose="02020603050405020304"/>
                <a:ea typeface="Batang"/>
                <a:cs typeface="Times New Roman" panose="02020603050405020304"/>
              </a:rPr>
              <a:t>Субъект -</a:t>
            </a:r>
            <a:r>
              <a:rPr lang="ru-RU">
                <a:latin typeface="Times New Roman" panose="02020603050405020304"/>
                <a:ea typeface="Batang"/>
                <a:cs typeface="Times New Roman" panose="02020603050405020304"/>
              </a:rPr>
              <a:t> это участники конфликта. </a:t>
            </a:r>
            <a:endParaRPr lang="ru-RU">
              <a:latin typeface="Times New Roman" panose="02020603050405020304"/>
              <a:ea typeface="Batang"/>
              <a:cs typeface="Times New Roman" panose="02020603050405020304"/>
            </a:endParaRPr>
          </a:p>
          <a:p>
            <a:r>
              <a:rPr lang="ru-RU" b="1">
                <a:latin typeface="Times New Roman" panose="02020603050405020304"/>
                <a:ea typeface="Batang"/>
                <a:cs typeface="Times New Roman" panose="02020603050405020304"/>
              </a:rPr>
              <a:t>Условия - </a:t>
            </a:r>
            <a:r>
              <a:rPr lang="ru-RU">
                <a:latin typeface="Times New Roman" panose="02020603050405020304"/>
                <a:ea typeface="Batang"/>
                <a:cs typeface="Times New Roman" panose="02020603050405020304"/>
              </a:rPr>
              <a:t>социальная среда, в которой разворачивается  конфликт</a:t>
            </a:r>
            <a:endParaRPr lang="ru-RU">
              <a:latin typeface="Times New Roman" panose="02020603050405020304"/>
              <a:ea typeface="Batang"/>
              <a:cs typeface="Times New Roman" panose="02020603050405020304"/>
            </a:endParaRPr>
          </a:p>
          <a:p>
            <a:r>
              <a:rPr lang="ru-RU" b="1">
                <a:latin typeface="Times New Roman" panose="02020603050405020304"/>
                <a:ea typeface="Batang"/>
                <a:cs typeface="Times New Roman" panose="02020603050405020304"/>
              </a:rPr>
              <a:t>Субъективное восприятие</a:t>
            </a:r>
            <a:r>
              <a:rPr lang="ru-RU">
                <a:latin typeface="Times New Roman" panose="02020603050405020304"/>
                <a:ea typeface="Batang"/>
                <a:cs typeface="Times New Roman" panose="02020603050405020304"/>
              </a:rPr>
              <a:t> -каждый из участников видит конфликт по-своему.</a:t>
            </a:r>
            <a:endParaRPr lang="ru-RU">
              <a:latin typeface="Times New Roman" panose="02020603050405020304"/>
              <a:ea typeface="Batang"/>
              <a:cs typeface="Times New Roman" panose="02020603050405020304"/>
            </a:endParaRPr>
          </a:p>
          <a:p>
            <a:endParaRPr lang="ru-RU">
              <a:latin typeface="Times New Roman" panose="02020603050405020304"/>
              <a:ea typeface="Batang"/>
              <a:cs typeface="Times New Roman" panose="02020603050405020304"/>
            </a:endParaRPr>
          </a:p>
          <a:p>
            <a:endParaRPr lang="ru-RU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2300" y="1317625"/>
            <a:ext cx="3733800" cy="779463"/>
          </a:xfrm>
        </p:spPr>
        <p:txBody>
          <a:bodyPr>
            <a:normAutofit/>
          </a:bodyPr>
          <a:lstStyle/>
          <a:p>
            <a:r>
              <a:rPr lang="ru-RU" b="1" i="1" u="sng">
                <a:solidFill>
                  <a:schemeClr val="bg2">
                    <a:lumMod val="50000"/>
                  </a:schemeClr>
                </a:solidFill>
                <a:latin typeface="Batang"/>
                <a:ea typeface="Batang"/>
              </a:rPr>
              <a:t>Плюсы: </a:t>
            </a:r>
            <a:endParaRPr lang="ru-RU" b="1" i="1" u="sng">
              <a:solidFill>
                <a:schemeClr val="bg2">
                  <a:lumMod val="50000"/>
                </a:schemeClr>
              </a:solidFill>
              <a:latin typeface="Batang"/>
              <a:ea typeface="Batang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22300" y="2397125"/>
            <a:ext cx="3733800" cy="27257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прояснение ситуации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обозначение границ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решение противоречий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оценка психологических возможностей человека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способ снять напряжение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выход отношений на новый уровень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848600" y="2397125"/>
            <a:ext cx="3733800" cy="27257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негативные переживания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эмоциональный стресс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затруднение коммуникации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рост взаимной неприязни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временные траты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400">
                <a:latin typeface="Times New Roman" panose="02020603050405020304"/>
                <a:cs typeface="Times New Roman" panose="02020603050405020304"/>
              </a:rPr>
              <a:t>возможное нанесение разных видов ущерба</a:t>
            </a:r>
            <a:endParaRPr lang="ru-RU" sz="2400"/>
          </a:p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48600" y="1320800"/>
            <a:ext cx="37338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4400" b="1" i="1" u="sng">
                <a:solidFill>
                  <a:schemeClr val="bg2">
                    <a:lumMod val="50000"/>
                  </a:schemeClr>
                </a:solidFill>
                <a:latin typeface="Batang"/>
                <a:ea typeface="Batang"/>
              </a:rPr>
              <a:t>Минусы :</a:t>
            </a:r>
            <a:endParaRPr lang="ru-RU" b="1" i="1" err="1">
              <a:solidFill>
                <a:schemeClr val="bg2">
                  <a:lumMod val="50000"/>
                </a:schemeClr>
              </a:solidFill>
              <a:latin typeface="Batang"/>
              <a:ea typeface="Batang"/>
            </a:endParaRPr>
          </a:p>
        </p:txBody>
      </p:sp>
      <p:pic>
        <p:nvPicPr>
          <p:cNvPr id="2" name="Рисунок 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4513" y="2398713"/>
            <a:ext cx="3114675" cy="355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0800" y="368300"/>
            <a:ext cx="4470400" cy="948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ru-RU" sz="5400" b="1" i="1">
                <a:solidFill>
                  <a:schemeClr val="tx1">
                    <a:lumMod val="95000"/>
                    <a:lumOff val="5000"/>
                  </a:schemeClr>
                </a:solidFill>
                <a:latin typeface="Batang"/>
                <a:ea typeface="Batang"/>
              </a:rPr>
              <a:t>КОНФЛИКТ</a:t>
            </a:r>
            <a:endParaRPr lang="ru-RU" sz="5400" b="1" i="1">
              <a:solidFill>
                <a:schemeClr val="tx1">
                  <a:lumMod val="95000"/>
                  <a:lumOff val="5000"/>
                </a:schemeClr>
              </a:solidFill>
              <a:latin typeface="Batang"/>
              <a:ea typeface="Batang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18175" y="1120775"/>
            <a:ext cx="0" cy="584200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38099" y="1683201"/>
            <a:ext cx="4076700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972" y="2034855"/>
            <a:ext cx="7115830" cy="34733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6600" b="1" i="1" u="sng">
                <a:solidFill>
                  <a:schemeClr val="tx2">
                    <a:lumMod val="75000"/>
                    <a:lumOff val="25000"/>
                  </a:schemeClr>
                </a:solidFill>
                <a:latin typeface="Batang"/>
                <a:ea typeface="Batang"/>
                <a:cs typeface="Times New Roman" panose="02020603050405020304"/>
              </a:rPr>
              <a:t>Виды</a:t>
            </a:r>
            <a:r>
              <a:rPr lang="ru-RU" sz="6600" b="1" i="1" u="sng">
                <a:latin typeface="Batang"/>
                <a:ea typeface="Batang"/>
                <a:cs typeface="Times New Roman" panose="02020603050405020304"/>
              </a:rPr>
              <a:t> конфликтов </a:t>
            </a:r>
            <a:br>
              <a:rPr lang="ru-RU" sz="6600" b="1" i="1" u="sng">
                <a:latin typeface="Batang"/>
                <a:ea typeface="Batang"/>
                <a:cs typeface="Times New Roman" panose="02020603050405020304"/>
              </a:rPr>
            </a:br>
            <a:r>
              <a:rPr lang="ru-RU" sz="6600" b="1" i="1" u="sng">
                <a:latin typeface="Batang"/>
                <a:ea typeface="Batang"/>
                <a:cs typeface="Times New Roman" panose="02020603050405020304"/>
              </a:rPr>
              <a:t>и их </a:t>
            </a:r>
            <a:r>
              <a:rPr lang="ru-RU" sz="6600" b="1" i="1" u="sng">
                <a:solidFill>
                  <a:schemeClr val="accent6">
                    <a:lumMod val="60000"/>
                    <a:lumOff val="40000"/>
                  </a:schemeClr>
                </a:solidFill>
                <a:latin typeface="Batang"/>
                <a:ea typeface="Batang"/>
                <a:cs typeface="Times New Roman" panose="02020603050405020304"/>
              </a:rPr>
              <a:t>классификация</a:t>
            </a:r>
            <a:endParaRPr lang="ru-RU" sz="6600" b="1" i="1">
              <a:solidFill>
                <a:schemeClr val="accent6">
                  <a:lumMod val="60000"/>
                  <a:lumOff val="40000"/>
                </a:schemeClr>
              </a:solidFill>
              <a:latin typeface="Batang"/>
              <a:ea typeface="Batang"/>
            </a:endParaRPr>
          </a:p>
          <a:p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672" y="26248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u="sng">
              <a:solidFill>
                <a:schemeClr val="tx2"/>
              </a:solidFill>
              <a:latin typeface="Times New Roman" panose="02020603050405020304"/>
              <a:cs typeface="Times New Roman" panose="02020603050405020304"/>
            </a:endParaRPr>
          </a:p>
          <a:p>
            <a:endParaRPr lang="ru-RU">
              <a:solidFill>
                <a:schemeClr val="tx2"/>
              </a:solidFill>
              <a:latin typeface="Times New Roman" panose="02020603050405020304"/>
              <a:cs typeface="Times New Roman" panose="02020603050405020304"/>
            </a:endParaRPr>
          </a:p>
          <a:p>
            <a:endParaRPr lang="ru-RU" sz="180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4" descr="Изображение выглядит как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0392" y="1387856"/>
            <a:ext cx="4586732" cy="45867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0525"/>
            <a:ext cx="12192000" cy="1325563"/>
          </a:xfrm>
        </p:spPr>
        <p:txBody>
          <a:bodyPr/>
          <a:lstStyle/>
          <a:p>
            <a:pPr algn="ctr"/>
            <a:r>
              <a:rPr lang="ru-RU" sz="6600" b="1" i="1" u="sng">
                <a:solidFill>
                  <a:srgbClr val="E3765B"/>
                </a:solidFill>
                <a:latin typeface="Times New Roman" panose="02020603050405020304"/>
                <a:cs typeface="Times New Roman" panose="02020603050405020304"/>
              </a:rPr>
              <a:t>По целям:</a:t>
            </a:r>
            <a:endParaRPr lang="ru-RU" sz="6600" b="1" i="1" u="sng">
              <a:solidFill>
                <a:srgbClr val="E3765B"/>
              </a:solidFill>
            </a:endParaRPr>
          </a:p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202" y="2459188"/>
            <a:ext cx="5296617" cy="14758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3600" i="1" u="sng">
                <a:latin typeface="Times New Roman" panose="02020603050405020304"/>
                <a:cs typeface="Times New Roman" panose="02020603050405020304"/>
              </a:rPr>
              <a:t>Деструктивные</a:t>
            </a:r>
            <a:endParaRPr lang="ru-RU" sz="3200" i="1" u="sng">
              <a:latin typeface="Aptos" panose="02110004020202020204"/>
              <a:cs typeface="Times New Roman" panose="02020603050405020304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сопровождаются негативными эмоциями,  но не решают важных проблем</a:t>
            </a:r>
            <a:endParaRPr lang="ru-RU">
              <a:latin typeface="Aptos" panose="02110004020202020204"/>
              <a:cs typeface="Times New Roman" panose="02020603050405020304"/>
            </a:endParaRPr>
          </a:p>
          <a:p>
            <a:pPr>
              <a:buFont typeface="Calibri" panose="020F0502020204030204" pitchFamily="34" charset="0"/>
              <a:buChar char="-"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endParaRPr lang="ru-RU" sz="3200"/>
          </a:p>
          <a:p>
            <a:pPr>
              <a:buFont typeface="Calibri" panose="020F0502020204030204" pitchFamily="34" charset="0"/>
              <a:buChar char="-"/>
            </a:pPr>
            <a:endParaRPr lang="ru-RU"/>
          </a:p>
        </p:txBody>
      </p:sp>
      <p:pic>
        <p:nvPicPr>
          <p:cNvPr id="4" name="Рисунок 3" descr="Пин содержит это изображение: Как негативные эмоции и стресс влияют на организ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878" y="3432864"/>
            <a:ext cx="3455598" cy="2893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80678" y="1499798"/>
            <a:ext cx="4904357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3600" i="1" u="sng">
                <a:latin typeface="Times New Roman" panose="02020603050405020304"/>
                <a:cs typeface="Times New Roman" panose="02020603050405020304"/>
              </a:rPr>
              <a:t>Конструктивные</a:t>
            </a:r>
            <a:endParaRPr lang="ru-RU" sz="3600" i="1" u="sng">
              <a:latin typeface="Aptos" panose="02110004020202020204"/>
              <a:cs typeface="Times New Roman" panose="02020603050405020304"/>
            </a:endParaRPr>
          </a:p>
          <a:p>
            <a:pPr marL="457200" indent="-457200">
              <a:buFont typeface="Calibri" panose="020F0502020204030204"/>
              <a:buChar char="-"/>
            </a:pPr>
            <a:r>
              <a:rPr lang="ru-RU" sz="2800">
                <a:latin typeface="Times New Roman" panose="02020603050405020304"/>
                <a:cs typeface="Times New Roman" panose="02020603050405020304"/>
              </a:rPr>
              <a:t>обозначают проблему и способствуют поиску путей её решения</a:t>
            </a:r>
            <a:endParaRPr lang="ru-RU" sz="2800">
              <a:cs typeface="Times New Roman" panose="02020603050405020304"/>
            </a:endParaRPr>
          </a:p>
          <a:p>
            <a:pPr marL="285750" indent="-285750">
              <a:buFont typeface="Calibri" panose="020F0502020204030204"/>
              <a:buChar char="-"/>
            </a:pPr>
            <a:endParaRPr lang="ru-RU">
              <a:cs typeface="Times New Roman" panose="02020603050405020304"/>
            </a:endParaRPr>
          </a:p>
          <a:p>
            <a:pPr algn="l"/>
            <a:endParaRPr lang="ru-RU"/>
          </a:p>
        </p:txBody>
      </p:sp>
      <p:pic>
        <p:nvPicPr>
          <p:cNvPr id="12" name="Рисунок 11" descr="Изображение выглядит как рисунок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9390" t="15386" r="10329" b="16590"/>
          <a:stretch>
            <a:fillRect/>
          </a:stretch>
        </p:blipFill>
        <p:spPr>
          <a:xfrm>
            <a:off x="7230733" y="3424376"/>
            <a:ext cx="3443696" cy="2895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4036" y="554386"/>
            <a:ext cx="5795874" cy="27383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5400" b="1" i="1" u="sng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/>
                <a:cs typeface="Times New Roman" panose="02020603050405020304"/>
              </a:rPr>
              <a:t>По количеству вовлечённых </a:t>
            </a:r>
            <a:br>
              <a:rPr lang="ru-RU" sz="5400" b="1" i="1" u="sng">
                <a:latin typeface="Times New Roman" panose="02020603050405020304"/>
                <a:cs typeface="Times New Roman" panose="02020603050405020304"/>
              </a:rPr>
            </a:br>
            <a:r>
              <a:rPr lang="ru-RU" sz="5400" b="1" i="1" u="sng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/>
                <a:cs typeface="Times New Roman" panose="02020603050405020304"/>
              </a:rPr>
              <a:t>участников:</a:t>
            </a:r>
            <a:endParaRPr lang="ru-RU" sz="5400" b="1" i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700"/>
          </a:p>
        </p:txBody>
      </p:sp>
      <p:sp>
        <p:nvSpPr>
          <p:cNvPr id="11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Aleksey Tanana - Ссора (Quarrel) by Riflexia"/>
          <p:cNvPicPr>
            <a:picLocks noChangeAspect="1"/>
          </p:cNvPicPr>
          <p:nvPr/>
        </p:nvPicPr>
        <p:blipFill rotWithShape="1">
          <a:blip r:embed="rId1"/>
          <a:srcRect r="-1" b="-1"/>
          <a:stretch>
            <a:fillRect/>
          </a:stretch>
        </p:blipFill>
        <p:spPr>
          <a:xfrm>
            <a:off x="521371" y="754341"/>
            <a:ext cx="5361189" cy="53484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6915" y="3117818"/>
            <a:ext cx="4970373" cy="29900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alpha val="80000"/>
                  </a:schemeClr>
                </a:solidFill>
                <a:latin typeface="Times New Roman" panose="02020603050405020304"/>
                <a:cs typeface="Times New Roman" panose="02020603050405020304"/>
              </a:rPr>
              <a:t>Межличностные</a:t>
            </a:r>
            <a:endParaRPr lang="ru-RU" sz="3200">
              <a:solidFill>
                <a:schemeClr val="tx1">
                  <a:alpha val="8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3200">
                <a:solidFill>
                  <a:schemeClr val="tx1">
                    <a:alpha val="80000"/>
                  </a:schemeClr>
                </a:solidFill>
                <a:latin typeface="Times New Roman" panose="02020603050405020304"/>
                <a:cs typeface="Times New Roman" panose="02020603050405020304"/>
              </a:rPr>
              <a:t>Внутригрупповые </a:t>
            </a:r>
            <a:endParaRPr lang="ru-RU" sz="3200">
              <a:solidFill>
                <a:schemeClr val="tx1">
                  <a:alpha val="8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3200">
                <a:solidFill>
                  <a:schemeClr val="tx1">
                    <a:alpha val="80000"/>
                  </a:schemeClr>
                </a:solidFill>
                <a:latin typeface="Times New Roman" panose="02020603050405020304"/>
                <a:cs typeface="Times New Roman" panose="02020603050405020304"/>
              </a:rPr>
              <a:t>Личностно-групповые</a:t>
            </a:r>
            <a:endParaRPr lang="ru-RU" sz="3200">
              <a:solidFill>
                <a:schemeClr val="tx1">
                  <a:alpha val="8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3200">
                <a:solidFill>
                  <a:schemeClr val="tx1">
                    <a:alpha val="80000"/>
                  </a:schemeClr>
                </a:solidFill>
                <a:latin typeface="Times New Roman" panose="02020603050405020304"/>
                <a:cs typeface="Times New Roman" panose="02020603050405020304"/>
              </a:rPr>
              <a:t>Межгрупповые </a:t>
            </a:r>
            <a:endParaRPr lang="ru-RU" sz="3200">
              <a:solidFill>
                <a:schemeClr val="tx1">
                  <a:alpha val="8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3200">
                <a:solidFill>
                  <a:schemeClr val="tx1">
                    <a:alpha val="80000"/>
                  </a:schemeClr>
                </a:solidFill>
                <a:latin typeface="Times New Roman" panose="02020603050405020304"/>
                <a:cs typeface="Times New Roman" panose="02020603050405020304"/>
              </a:rPr>
              <a:t>Внутриличностные</a:t>
            </a:r>
            <a:endParaRPr lang="ru-RU" sz="3200">
              <a:solidFill>
                <a:schemeClr val="tx1">
                  <a:alpha val="8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endParaRPr lang="ru-R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Пин содержит это изображение: Политик или глобальный деловой человек, выступающий | Бесплатно векторы"/>
          <p:cNvPicPr>
            <a:picLocks noChangeAspect="1"/>
          </p:cNvPicPr>
          <p:nvPr/>
        </p:nvPicPr>
        <p:blipFill rotWithShape="1">
          <a:blip r:embed="rId1"/>
          <a:srcRect l="5926" r="5370" b="-186"/>
          <a:stretch>
            <a:fillRect/>
          </a:stretch>
        </p:blipFill>
        <p:spPr>
          <a:xfrm>
            <a:off x="6102548" y="10"/>
            <a:ext cx="6083269" cy="6870650"/>
          </a:xfrm>
          <a:prstGeom prst="rect">
            <a:avLst/>
          </a:prstGeom>
        </p:spPr>
      </p:pic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201" y="5952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ru-RU" sz="5400" b="1" i="1" u="sng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По областям проявления:</a:t>
            </a:r>
            <a:endParaRPr lang="ru-RU" sz="5400" b="1" i="1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199" y="268244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>
                <a:latin typeface="Times New Roman" panose="02020603050405020304"/>
                <a:cs typeface="Times New Roman" panose="02020603050405020304"/>
              </a:rPr>
              <a:t>Политические</a:t>
            </a:r>
            <a:endParaRPr lang="ru-RU" sz="36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3600">
                <a:latin typeface="Times New Roman" panose="02020603050405020304"/>
                <a:cs typeface="Times New Roman" panose="02020603050405020304"/>
              </a:rPr>
              <a:t>Экономические</a:t>
            </a:r>
            <a:endParaRPr lang="ru-RU" sz="36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3600">
                <a:latin typeface="Times New Roman" panose="02020603050405020304"/>
                <a:cs typeface="Times New Roman" panose="02020603050405020304"/>
              </a:rPr>
              <a:t>Социальные </a:t>
            </a:r>
            <a:endParaRPr lang="ru-RU" sz="360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3600">
                <a:latin typeface="Times New Roman" panose="02020603050405020304"/>
                <a:cs typeface="Times New Roman" panose="02020603050405020304"/>
              </a:rPr>
              <a:t>Организационные</a:t>
            </a:r>
            <a:endParaRPr lang="ru-RU" sz="3600">
              <a:latin typeface="Times New Roman" panose="02020603050405020304"/>
              <a:cs typeface="Times New Roman" panose="02020603050405020304"/>
            </a:endParaRPr>
          </a:p>
          <a:p>
            <a:endParaRPr lang="ru-RU" sz="2000"/>
          </a:p>
        </p:txBody>
      </p:sp>
      <p:pic>
        <p:nvPicPr>
          <p:cNvPr id="8" name="Рисунок 7" descr="Пин содержит это изображение: Бесплатные  свежие, экология, природные фон картинки, планета земля глобус мир справочная информация Фото Фон PNG и вектор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277" y="2506334"/>
            <a:ext cx="1859712" cy="18453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100" y="504825"/>
            <a:ext cx="7302500" cy="1084263"/>
          </a:xfrm>
        </p:spPr>
        <p:txBody>
          <a:bodyPr/>
          <a:lstStyle/>
          <a:p>
            <a:pPr algn="ctr"/>
            <a:r>
              <a:rPr lang="ru-RU" b="1" i="1" u="sng">
                <a:latin typeface="Times New Roman" panose="02020603050405020304"/>
                <a:cs typeface="Times New Roman" panose="02020603050405020304"/>
              </a:rPr>
              <a:t>По характеру протекания:</a:t>
            </a:r>
            <a:endParaRPr lang="ru-RU" b="1" i="1" u="sng"/>
          </a:p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98669" y="1476794"/>
            <a:ext cx="25637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 algn="l">
              <a:buFont typeface="Arial" panose="020B0604020202020204"/>
              <a:buChar char="•"/>
            </a:pPr>
            <a:r>
              <a:rPr lang="ru-RU" sz="3600" i="1" u="sng">
                <a:latin typeface="Times New Roman" panose="02020603050405020304"/>
                <a:cs typeface="Times New Roman" panose="02020603050405020304"/>
              </a:rPr>
              <a:t>Явные</a:t>
            </a:r>
            <a:endParaRPr lang="ru-RU" sz="3600" i="1" u="sng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8632" y="1482785"/>
            <a:ext cx="286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 algn="l">
              <a:buFont typeface="Arial" panose="020B0604020202020204"/>
              <a:buChar char="•"/>
            </a:pPr>
            <a:r>
              <a:rPr lang="ru-RU" sz="3600" i="1" u="sng">
                <a:latin typeface="Times New Roman" panose="02020603050405020304"/>
                <a:cs typeface="Times New Roman" panose="02020603050405020304"/>
              </a:rPr>
              <a:t>Скрытые</a:t>
            </a:r>
            <a:endParaRPr lang="ru-RU" sz="3600" i="1" u="sng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Рисунок 12" descr="Anxiety, depression, stress, headache. Dizziness, sad and anxious thoughts of woman. Young famale is surrounded by stream of thoughts, chaos in head. Mental disorder. 6891057 Vector Art at Vecteezy"/>
          <p:cNvPicPr>
            <a:picLocks noChangeAspect="1"/>
          </p:cNvPicPr>
          <p:nvPr/>
        </p:nvPicPr>
        <p:blipFill rotWithShape="1">
          <a:blip r:embed="rId1"/>
          <a:srcRect l="11115" t="5332" r="11538" b="12446"/>
          <a:stretch>
            <a:fillRect/>
          </a:stretch>
        </p:blipFill>
        <p:spPr>
          <a:xfrm>
            <a:off x="8580902" y="2440550"/>
            <a:ext cx="3141281" cy="33479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1753" y="2662686"/>
            <a:ext cx="36650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i="1" u="sng">
                <a:latin typeface="Times New Roman" panose="02020603050405020304"/>
                <a:cs typeface="Times New Roman" panose="02020603050405020304"/>
              </a:rPr>
              <a:t>Смешанные</a:t>
            </a:r>
            <a:endParaRPr lang="ru-RU"/>
          </a:p>
        </p:txBody>
      </p:sp>
      <p:pic>
        <p:nvPicPr>
          <p:cNvPr id="16" name="Рисунок 15" descr="Бесплатное векторное изображение Мужчина... | Free Vector #Freepik #freevector #ругать #ссора #спор #конфликт"/>
          <p:cNvPicPr>
            <a:picLocks noChangeAspect="1"/>
          </p:cNvPicPr>
          <p:nvPr/>
        </p:nvPicPr>
        <p:blipFill rotWithShape="1">
          <a:blip r:embed="rId2"/>
          <a:srcRect l="5820" t="5319" r="11815" b="5695"/>
          <a:stretch>
            <a:fillRect/>
          </a:stretch>
        </p:blipFill>
        <p:spPr>
          <a:xfrm>
            <a:off x="543824" y="2434447"/>
            <a:ext cx="3136204" cy="3344233"/>
          </a:xfrm>
          <a:prstGeom prst="rect">
            <a:avLst/>
          </a:prstGeom>
        </p:spPr>
      </p:pic>
      <p:pic>
        <p:nvPicPr>
          <p:cNvPr id="17" name="Рисунок 16" descr="Пин содержит это изображение: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2" y="3434751"/>
            <a:ext cx="3776751" cy="306525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3010377" y="1870254"/>
            <a:ext cx="2688566" cy="877018"/>
          </a:xfrm>
          <a:prstGeom prst="straightConnector1">
            <a:avLst/>
          </a:prstGeom>
          <a:ln>
            <a:solidFill>
              <a:srgbClr val="FF00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864998" y="1779177"/>
            <a:ext cx="2688567" cy="963284"/>
          </a:xfrm>
          <a:prstGeom prst="straightConnector1">
            <a:avLst/>
          </a:prstGeom>
          <a:ln>
            <a:solidFill>
              <a:srgbClr val="FF00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2548</Words>
  <Application>WPS Presentation</Application>
  <PresentationFormat>Widescreen</PresentationFormat>
  <Paragraphs>149</Paragraphs>
  <Slides>14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Batang</vt:lpstr>
      <vt:lpstr>Constantia</vt:lpstr>
      <vt:lpstr>Calibri</vt:lpstr>
      <vt:lpstr>Aptos</vt:lpstr>
      <vt:lpstr>Segoe Print</vt:lpstr>
      <vt:lpstr>Calibri</vt:lpstr>
      <vt:lpstr>Arial</vt:lpstr>
      <vt:lpstr>Wingdings</vt:lpstr>
      <vt:lpstr>Microsoft YaHei</vt:lpstr>
      <vt:lpstr>Arial Unicode MS</vt:lpstr>
      <vt:lpstr>Aptos Display</vt:lpstr>
      <vt:lpstr>Aptos</vt:lpstr>
      <vt:lpstr>Office Theme</vt:lpstr>
      <vt:lpstr>Государственное бюджетное общеобразовательное учреждение средняя общеобразовательная школа № 321 Центрального района Санкт-Петербурга </vt:lpstr>
      <vt:lpstr>Конфликт — ситуация, в которой каждая из сторон занимает позицию, несовместимую и противоположную по отношению к интересам другой стороны.</vt:lpstr>
      <vt:lpstr>Целостная система конфликта</vt:lpstr>
      <vt:lpstr>Плюсы: </vt:lpstr>
      <vt:lpstr>Виды конфликтов  и их классификация</vt:lpstr>
      <vt:lpstr>По целям:</vt:lpstr>
      <vt:lpstr>По количеству вовлечённых  участников:</vt:lpstr>
      <vt:lpstr>По областям проявления:</vt:lpstr>
      <vt:lpstr>По характеру протекания:</vt:lpstr>
      <vt:lpstr>Стадии развития конфликтной ситуации:</vt:lpstr>
      <vt:lpstr>PowerPoint 演示文稿</vt:lpstr>
      <vt:lpstr>PowerPoint 演示文稿</vt:lpstr>
      <vt:lpstr>PowerPoint 演示文稿</vt:lpstr>
      <vt:lpstr>Школьная служба медиации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79111</cp:lastModifiedBy>
  <cp:revision>6</cp:revision>
  <dcterms:created xsi:type="dcterms:W3CDTF">2024-02-03T13:24:00Z</dcterms:created>
  <dcterms:modified xsi:type="dcterms:W3CDTF">2024-04-23T20:52:23Z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A4F13D0C44814BF3BF962C5F8DD74819_13</vt:lpwstr>
  </property>
  <property fmtid="{D5CDD505-2E9C-101B-9397-08002B2CF9AE}" pid="3" name="KSOProductBuildVer">
    <vt:lpwstr>1049-12.2.0.16731</vt:lpwstr>
  </property>
</Properties>
</file>